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2"/>
    <p:restoredTop sz="96327"/>
  </p:normalViewPr>
  <p:slideViewPr>
    <p:cSldViewPr snapToGrid="0">
      <p:cViewPr varScale="1">
        <p:scale>
          <a:sx n="116" d="100"/>
          <a:sy n="116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3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33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5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5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33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8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1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38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0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5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8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58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ion.mit.edu/humob-challenge-2023" TargetMode="External"/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erry blossoms">
            <a:extLst>
              <a:ext uri="{FF2B5EF4-FFF2-40B4-BE49-F238E27FC236}">
                <a16:creationId xmlns:a16="http://schemas.microsoft.com/office/drawing/2014/main" id="{D115A535-485B-B77C-0E46-1F519008B4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744" r="-1" b="896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040B5-4DB4-4D5A-7FB8-829CF1C45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1"/>
            <a:ext cx="6900839" cy="3469683"/>
          </a:xfrm>
        </p:spPr>
        <p:txBody>
          <a:bodyPr anchor="t">
            <a:normAutofit fontScale="90000"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Human Mobility Prediction in Nagoya, Japan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B3D25-9AD5-2D28-F4EB-5DD34C65B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Alexander Coulter,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Carson James,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Rebecca Lee,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Jiaxin Du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2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8411"/>
            <a:ext cx="3143102" cy="1025611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4BEA1-BBA0-842E-59B9-67FF81D42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625702" y="411480"/>
            <a:ext cx="7648575" cy="6035040"/>
          </a:xfrm>
        </p:spPr>
      </p:pic>
    </p:spTree>
    <p:extLst>
      <p:ext uri="{BB962C8B-B14F-4D97-AF65-F5344CB8AC3E}">
        <p14:creationId xmlns:p14="http://schemas.microsoft.com/office/powerpoint/2010/main" val="297521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568411"/>
            <a:ext cx="10507661" cy="1025611"/>
          </a:xfrm>
        </p:spPr>
        <p:txBody>
          <a:bodyPr/>
          <a:lstStyle/>
          <a:p>
            <a:pPr algn="ctr"/>
            <a:r>
              <a:rPr lang="en-US" dirty="0"/>
              <a:t>Performance Metrics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8C47BF9-088E-0944-C0FF-EB889E7A5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581457"/>
              </p:ext>
            </p:extLst>
          </p:nvPr>
        </p:nvGraphicFramePr>
        <p:xfrm>
          <a:off x="482599" y="2316480"/>
          <a:ext cx="641039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2666">
                  <a:extLst>
                    <a:ext uri="{9D8B030D-6E8A-4147-A177-3AD203B41FA5}">
                      <a16:colId xmlns:a16="http://schemas.microsoft.com/office/drawing/2014/main" val="1560031882"/>
                    </a:ext>
                  </a:extLst>
                </a:gridCol>
                <a:gridCol w="1389571">
                  <a:extLst>
                    <a:ext uri="{9D8B030D-6E8A-4147-A177-3AD203B41FA5}">
                      <a16:colId xmlns:a16="http://schemas.microsoft.com/office/drawing/2014/main" val="1057281776"/>
                    </a:ext>
                  </a:extLst>
                </a:gridCol>
                <a:gridCol w="1728153">
                  <a:extLst>
                    <a:ext uri="{9D8B030D-6E8A-4147-A177-3AD203B41FA5}">
                      <a16:colId xmlns:a16="http://schemas.microsoft.com/office/drawing/2014/main" val="345538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GEO-BLEU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Dynamic Time</a:t>
                      </a:r>
                    </a:p>
                    <a:p>
                      <a:pPr algn="ctr"/>
                      <a:r>
                        <a:rPr lang="en-US" dirty="0"/>
                        <a:t>Warping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140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89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Oracle Completion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21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Matrix Completion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1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Ridge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3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Multiclass Logistic Regression </a:t>
                      </a:r>
                    </a:p>
                    <a:p>
                      <a:r>
                        <a:rPr lang="en-US" dirty="0"/>
                        <a:t>w/ 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02164"/>
                  </a:ext>
                </a:extLst>
              </a:tr>
            </a:tbl>
          </a:graphicData>
        </a:graphic>
      </p:graphicFrame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2CF06EDA-5400-F595-7E66-49303E9F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577" y="1502612"/>
            <a:ext cx="4527824" cy="4706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81799-3754-B27A-42BE-90C7433F937C}"/>
              </a:ext>
            </a:extLst>
          </p:cNvPr>
          <p:cNvSpPr txBox="1"/>
          <p:nvPr/>
        </p:nvSpPr>
        <p:spPr>
          <a:xfrm>
            <a:off x="482599" y="5177928"/>
            <a:ext cx="6410390" cy="37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Our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7708B-144A-BF3F-DB0B-B7F103D4EDB4}"/>
              </a:ext>
            </a:extLst>
          </p:cNvPr>
          <p:cNvSpPr txBox="1"/>
          <p:nvPr/>
        </p:nvSpPr>
        <p:spPr>
          <a:xfrm>
            <a:off x="3687794" y="5728771"/>
            <a:ext cx="3493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Table 2: </a:t>
            </a:r>
            <a:r>
              <a:rPr lang="en-US" dirty="0" err="1"/>
              <a:t>HuMob</a:t>
            </a:r>
            <a:r>
              <a:rPr lang="en-US" dirty="0"/>
              <a:t> Challenge Midterm Results </a:t>
            </a:r>
          </a:p>
        </p:txBody>
      </p:sp>
    </p:spTree>
    <p:extLst>
      <p:ext uri="{BB962C8B-B14F-4D97-AF65-F5344CB8AC3E}">
        <p14:creationId xmlns:p14="http://schemas.microsoft.com/office/powerpoint/2010/main" val="183693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8411"/>
            <a:ext cx="10634472" cy="1025611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B57D-8360-F604-DAC5-4A0E09AD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705232"/>
            <a:ext cx="10506991" cy="41743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Human Mobility Prediction Challenge 2023 is a competition for predicting human mobility patterns, using an open source, urban scale (100K individuals), longitudinal (75 days) trajectory dataset.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>
                <a:solidFill>
                  <a:srgbClr val="FF40FF"/>
                </a:solidFill>
              </a:rPr>
              <a:t>Task 1 Dataset:</a:t>
            </a:r>
          </a:p>
          <a:p>
            <a:pPr marL="342900" indent="-342900">
              <a:buBlip>
                <a:blip r:embed="rId2"/>
              </a:buBlip>
            </a:pPr>
            <a:r>
              <a:rPr lang="en-US" dirty="0"/>
              <a:t>100,000 people</a:t>
            </a:r>
          </a:p>
          <a:p>
            <a:pPr marL="342900" indent="-342900">
              <a:buBlip>
                <a:blip r:embed="rId2"/>
              </a:buBlip>
            </a:pPr>
            <a:r>
              <a:rPr lang="en-US" dirty="0"/>
              <a:t>timestamps of 3600 half hours (75 days)</a:t>
            </a:r>
          </a:p>
          <a:p>
            <a:pPr marL="342900" indent="-342900">
              <a:buBlip>
                <a:blip r:embed="rId2"/>
              </a:buBlip>
            </a:pPr>
            <a:r>
              <a:rPr lang="en-US" dirty="0"/>
              <a:t>(x, y) coordinates on 200 x 200 grid</a:t>
            </a:r>
          </a:p>
          <a:p>
            <a:pPr marL="342900" indent="-342900">
              <a:buBlip>
                <a:blip r:embed="rId2"/>
              </a:buBlip>
            </a:pPr>
            <a:r>
              <a:rPr lang="en-US" dirty="0"/>
              <a:t>“business as usual”</a:t>
            </a:r>
          </a:p>
          <a:p>
            <a:r>
              <a:rPr lang="en-US" dirty="0">
                <a:solidFill>
                  <a:srgbClr val="FF40FF"/>
                </a:solidFill>
              </a:rPr>
              <a:t>Aim :</a:t>
            </a:r>
          </a:p>
          <a:p>
            <a:r>
              <a:rPr lang="en-US" dirty="0"/>
              <a:t>For first 10,000 people, predict</a:t>
            </a:r>
            <a:r>
              <a:rPr lang="en-US" b="1" dirty="0"/>
              <a:t> last </a:t>
            </a:r>
            <a:r>
              <a:rPr lang="en-US" dirty="0"/>
              <a:t>15 days.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E8D7E-E334-E22D-0121-79C76D564EFC}"/>
              </a:ext>
            </a:extLst>
          </p:cNvPr>
          <p:cNvSpPr txBox="1"/>
          <p:nvPr/>
        </p:nvSpPr>
        <p:spPr>
          <a:xfrm>
            <a:off x="482600" y="5879591"/>
            <a:ext cx="10986146" cy="38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 Source : </a:t>
            </a:r>
            <a:r>
              <a:rPr lang="en-US" dirty="0">
                <a:hlinkClick r:id="rId3"/>
              </a:rPr>
              <a:t>https://connection.mit.edu/humob-challenge-2023</a:t>
            </a:r>
            <a:r>
              <a:rPr lang="en-US" dirty="0"/>
              <a:t> 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46C0FA-E3A3-8E8D-4285-EE2855A47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371" y="2497467"/>
            <a:ext cx="4641375" cy="37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6672" y="492659"/>
            <a:ext cx="10634472" cy="1025611"/>
          </a:xfrm>
        </p:spPr>
        <p:txBody>
          <a:bodyPr/>
          <a:lstStyle/>
          <a:p>
            <a:pPr algn="ctr"/>
            <a:r>
              <a:rPr lang="en-US" sz="4800" dirty="0"/>
              <a:t>Data Visualization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A76058-B0BF-2D77-66B6-D04540BD5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504570"/>
            <a:ext cx="4695929" cy="469592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6F4277-BC3C-5B4D-B0D0-A7B588051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87" y="649556"/>
            <a:ext cx="5551635" cy="555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4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8411"/>
            <a:ext cx="10634472" cy="1025611"/>
          </a:xfrm>
        </p:spPr>
        <p:txBody>
          <a:bodyPr/>
          <a:lstStyle/>
          <a:p>
            <a:pPr algn="ctr"/>
            <a:r>
              <a:rPr lang="en-US" dirty="0"/>
              <a:t>Baseline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AD477-39D6-F0BF-502B-36CC6B40F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94022"/>
            <a:ext cx="10506991" cy="4285569"/>
          </a:xfrm>
        </p:spPr>
        <p:txBody>
          <a:bodyPr>
            <a:normAutofit/>
          </a:bodyPr>
          <a:lstStyle/>
          <a:p>
            <a:endParaRPr lang="en-US" sz="2800" b="1" dirty="0"/>
          </a:p>
          <a:p>
            <a:r>
              <a:rPr lang="en-US" sz="2800" b="1" dirty="0"/>
              <a:t>Training Mean </a:t>
            </a:r>
          </a:p>
          <a:p>
            <a:r>
              <a:rPr lang="en-US" sz="2800" dirty="0"/>
              <a:t>Take average location of first 60 days, use this for prediction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Oracle Mean</a:t>
            </a:r>
          </a:p>
          <a:p>
            <a:r>
              <a:rPr lang="en-US" sz="2800" dirty="0"/>
              <a:t>Take average location of last 15 days, use this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86371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8411"/>
            <a:ext cx="10634472" cy="1025611"/>
          </a:xfrm>
        </p:spPr>
        <p:txBody>
          <a:bodyPr/>
          <a:lstStyle/>
          <a:p>
            <a:pPr algn="ctr"/>
            <a:r>
              <a:rPr lang="en-US" dirty="0"/>
              <a:t>Matrix Completion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EAD477-39D6-F0BF-502B-36CC6B40F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600" y="1594022"/>
                <a:ext cx="10506991" cy="428556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Basic Idea:  </a:t>
                </a:r>
                <a:r>
                  <a:rPr lang="en-US" dirty="0"/>
                  <a:t>low-rank matrix approximation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matrix of locations, some missing.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</m:oMath>
                </a14:m>
                <a:r>
                  <a:rPr lang="en-US" dirty="0"/>
                  <a:t> : projector onto observed entries.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Algorithm: (Runs until convergence)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Missing entries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replaced with corresponding entries from the current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: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⊥</m:t>
                        </m:r>
                      </m:sup>
                    </m:sSubSup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dirty="0"/>
                  <a:t> by computing the soft-</a:t>
                </a:r>
                <a:r>
                  <a:rPr lang="en-US" dirty="0" err="1"/>
                  <a:t>thresholded</a:t>
                </a:r>
                <a:r>
                  <a:rPr lang="en-US" dirty="0"/>
                  <a:t> SVD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:pPr marL="1143000" lvl="1" indent="-457200"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1143000" lvl="1" indent="-457200"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EAD477-39D6-F0BF-502B-36CC6B40F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00" y="1594022"/>
                <a:ext cx="10506991" cy="4285569"/>
              </a:xfrm>
              <a:blipFill>
                <a:blip r:embed="rId2"/>
                <a:stretch>
                  <a:fillRect l="-844" t="-2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99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8411"/>
            <a:ext cx="10634472" cy="1025611"/>
          </a:xfrm>
        </p:spPr>
        <p:txBody>
          <a:bodyPr/>
          <a:lstStyle/>
          <a:p>
            <a:pPr algn="ctr"/>
            <a:r>
              <a:rPr lang="en-US" dirty="0"/>
              <a:t>Regression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EAD477-39D6-F0BF-502B-36CC6B40F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2600" y="1597781"/>
                <a:ext cx="5613400" cy="4285569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b="1" dirty="0"/>
                  <a:t>Ridge Regression</a:t>
                </a:r>
              </a:p>
              <a:p>
                <a:r>
                  <a:rPr lang="en-US" dirty="0"/>
                  <a:t>For each coordinate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regress on weekday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hour factors.</a:t>
                </a:r>
              </a:p>
              <a:p>
                <a:r>
                  <a:rPr lang="en-US" dirty="0"/>
                  <a:t>Weight most recent observations more.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EAD477-39D6-F0BF-502B-36CC6B40F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00" y="1597781"/>
                <a:ext cx="5613400" cy="4285569"/>
              </a:xfrm>
              <a:blipFill>
                <a:blip r:embed="rId2"/>
                <a:stretch>
                  <a:fillRect l="-1577" t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ED3C65B-DCC7-FB79-76C0-5C0725FD69C9}"/>
              </a:ext>
            </a:extLst>
          </p:cNvPr>
          <p:cNvSpPr txBox="1">
            <a:spLocks/>
          </p:cNvSpPr>
          <p:nvPr/>
        </p:nvSpPr>
        <p:spPr>
          <a:xfrm>
            <a:off x="6096000" y="1594021"/>
            <a:ext cx="5613400" cy="428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Multiclass Logistic Regression w/Ridge</a:t>
            </a:r>
          </a:p>
          <a:p>
            <a:r>
              <a:rPr lang="en-US" dirty="0"/>
              <a:t>2 Step Procedure:</a:t>
            </a:r>
          </a:p>
          <a:p>
            <a:pPr marL="635000" lvl="1" indent="-450850">
              <a:buFont typeface="+mj-lt"/>
              <a:buAutoNum type="arabicPeriod"/>
            </a:pPr>
            <a:r>
              <a:rPr lang="en-US" sz="2400" dirty="0"/>
              <a:t>Identify 8 most common visited locations, and re-classifying all locations to those 8 by proximity</a:t>
            </a:r>
          </a:p>
          <a:p>
            <a:pPr marL="635000" lvl="1" indent="-450850">
              <a:buFont typeface="+mj-lt"/>
              <a:buAutoNum type="arabicPeriod"/>
            </a:pPr>
            <a:r>
              <a:rPr lang="en-US" sz="2400" dirty="0"/>
              <a:t>Use these 8 locations in multiclass logistic regression w/ridge penalty, same factors &amp; weights.</a:t>
            </a:r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7DCE5AB-E004-C003-57FE-D74EF2105242}"/>
              </a:ext>
            </a:extLst>
          </p:cNvPr>
          <p:cNvSpPr txBox="1">
            <a:spLocks/>
          </p:cNvSpPr>
          <p:nvPr/>
        </p:nvSpPr>
        <p:spPr>
          <a:xfrm>
            <a:off x="482600" y="5332287"/>
            <a:ext cx="11226800" cy="957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Both methods: </a:t>
            </a:r>
            <a:r>
              <a:rPr lang="en-US" dirty="0"/>
              <a:t>use fitted coefficients to predict into last 15 days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9448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8411"/>
            <a:ext cx="3143102" cy="1025611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4BEA1-BBA0-842E-59B9-67FF81D42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702" y="411480"/>
            <a:ext cx="7648575" cy="6035040"/>
          </a:xfrm>
        </p:spPr>
      </p:pic>
    </p:spTree>
    <p:extLst>
      <p:ext uri="{BB962C8B-B14F-4D97-AF65-F5344CB8AC3E}">
        <p14:creationId xmlns:p14="http://schemas.microsoft.com/office/powerpoint/2010/main" val="94860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8411"/>
            <a:ext cx="3143102" cy="1025611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4BEA1-BBA0-842E-59B9-67FF81D42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625702" y="411480"/>
            <a:ext cx="7648575" cy="6035040"/>
          </a:xfrm>
        </p:spPr>
      </p:pic>
    </p:spTree>
    <p:extLst>
      <p:ext uri="{BB962C8B-B14F-4D97-AF65-F5344CB8AC3E}">
        <p14:creationId xmlns:p14="http://schemas.microsoft.com/office/powerpoint/2010/main" val="2359653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A181-C087-1CAE-B680-F32A2AB3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8411"/>
            <a:ext cx="3143102" cy="1025611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4BEA1-BBA0-842E-59B9-67FF81D42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625702" y="411480"/>
            <a:ext cx="7648575" cy="6035040"/>
          </a:xfrm>
        </p:spPr>
      </p:pic>
    </p:spTree>
    <p:extLst>
      <p:ext uri="{BB962C8B-B14F-4D97-AF65-F5344CB8AC3E}">
        <p14:creationId xmlns:p14="http://schemas.microsoft.com/office/powerpoint/2010/main" val="1882761484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RightStep">
      <a:dk1>
        <a:srgbClr val="000000"/>
      </a:dk1>
      <a:lt1>
        <a:srgbClr val="FFFFFF"/>
      </a:lt1>
      <a:dk2>
        <a:srgbClr val="313820"/>
      </a:dk2>
      <a:lt2>
        <a:srgbClr val="E2E8E5"/>
      </a:lt2>
      <a:accent1>
        <a:srgbClr val="C894AD"/>
      </a:accent1>
      <a:accent2>
        <a:srgbClr val="BC7C80"/>
      </a:accent2>
      <a:accent3>
        <a:srgbClr val="C29C87"/>
      </a:accent3>
      <a:accent4>
        <a:srgbClr val="B1A375"/>
      </a:accent4>
      <a:accent5>
        <a:srgbClr val="9FA87C"/>
      </a:accent5>
      <a:accent6>
        <a:srgbClr val="89AC71"/>
      </a:accent6>
      <a:hlink>
        <a:srgbClr val="579074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353</Words>
  <Application>Microsoft Macintosh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Cambria Math</vt:lpstr>
      <vt:lpstr>Seaford</vt:lpstr>
      <vt:lpstr>LevelVTI</vt:lpstr>
      <vt:lpstr>Human Mobility Prediction in Nagoya, Japan</vt:lpstr>
      <vt:lpstr>Introduction</vt:lpstr>
      <vt:lpstr>Data Visualization</vt:lpstr>
      <vt:lpstr>Baseline Methods</vt:lpstr>
      <vt:lpstr>Matrix Completion</vt:lpstr>
      <vt:lpstr>Regression Methods</vt:lpstr>
      <vt:lpstr>Results</vt:lpstr>
      <vt:lpstr>Results</vt:lpstr>
      <vt:lpstr>Results</vt:lpstr>
      <vt:lpstr>Results</vt:lpstr>
      <vt:lpstr>Performance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Mobility Prediction in Nagoya, Japan</dc:title>
  <dc:creator>Rebecca Lee</dc:creator>
  <cp:lastModifiedBy>Rebecca Lee</cp:lastModifiedBy>
  <cp:revision>7</cp:revision>
  <dcterms:created xsi:type="dcterms:W3CDTF">2023-11-27T19:35:23Z</dcterms:created>
  <dcterms:modified xsi:type="dcterms:W3CDTF">2023-11-30T01:08:03Z</dcterms:modified>
</cp:coreProperties>
</file>